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Robo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 name="Shape 23"/>
        <p:cNvGrpSpPr/>
        <p:nvPr/>
      </p:nvGrpSpPr>
      <p:grpSpPr>
        <a:xfrm>
          <a:off x="0" y="0"/>
          <a:ext cx="0" cy="0"/>
          <a:chOff x="0" y="0"/>
          <a:chExt cx="0" cy="0"/>
        </a:xfrm>
      </p:grpSpPr>
      <p:sp>
        <p:nvSpPr>
          <p:cNvPr id="24" name="Google Shape;2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 name="Google Shape;2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all! Our capstone project aims to understand in situ solar wind properties using machine learning and ai. Solar wind is a flow of particles made of mostly protons and electrons that are thrown from the sun’s atmosphere, which is too hot for the sun’s gravity to contain. Solar wind is influenced by the Sun’s 11 year solar cycle, over which the Sun’s magnetic poles flip. The beginning of the cycle, called the solar minimum, is when the Sun produces fewer sunspots and less intense solar wind. At the middle of the cycle is the solar maximum, where the Sun produces more sunspots and intenser solar wind. Understanding solar wind and predicting its intensity is important because it can have immense impacts on things like satellite operations, power grids, and telecommunication systems and can also pose a threat to astronauts traveling in space.</a:t>
            </a:r>
            <a:endParaRPr/>
          </a:p>
          <a:p>
            <a:pPr indent="0" lvl="0" marL="0" rtl="0" algn="l">
              <a:spcBef>
                <a:spcPts val="0"/>
              </a:spcBef>
              <a:spcAft>
                <a:spcPts val="0"/>
              </a:spcAft>
              <a:buNone/>
            </a:pPr>
            <a:r>
              <a:rPr lang="en"/>
              <a:t>The first part of our project focuses on data from the Advanced Composition Explorer , or ACE, mission, a satellite launched by NASA in 1997 that collects data on solar wind. The ACE Mission dataset is a collection of particle measurements from solar, interplanetary, and interstellar origins. Our project focused on the solar wind measurements collected by the ACE satellite with the goal of finding additional features for use in the second part of our project. After cleaning the dataset of missing values, the features used were proton density, proton temperature, Helium-4 to proton ratio, and proton speed. K-means was utilized for feature importance and DBSCAN for solar wind classification. </a:t>
            </a:r>
            <a:endParaRPr/>
          </a:p>
          <a:p>
            <a:pPr indent="0" lvl="0" marL="0" rtl="0" algn="l">
              <a:spcBef>
                <a:spcPts val="0"/>
              </a:spcBef>
              <a:spcAft>
                <a:spcPts val="0"/>
              </a:spcAft>
              <a:buNone/>
            </a:pPr>
            <a:r>
              <a:rPr lang="en"/>
              <a:t>Feature importance was inconclusive with K-means when using the ACE features as given. Clusters did not have distinct decision boundaries and were tightly packed. When prepping the dataset with PCA to create two principal components, K-means was able to create distinct clusters, though they were still right next to each other. DBSCAN clustered 99% of all data points in a single cluster resulting in no distinct classification pattern for solar wind types. </a:t>
            </a:r>
            <a:endParaRPr/>
          </a:p>
          <a:p>
            <a:pPr indent="0" lvl="0" marL="0" rtl="0" algn="l">
              <a:spcBef>
                <a:spcPts val="0"/>
              </a:spcBef>
              <a:spcAft>
                <a:spcPts val="0"/>
              </a:spcAft>
              <a:buNone/>
            </a:pPr>
            <a:r>
              <a:rPr lang="en"/>
              <a:t>The second part of our project focuses on the heliospheric current sheet indexes. The heliospheric current sheet, or HCS, is a plane at the sun’s equator that serves as the boundary between the Sun’s magnetic dipoles. As the sun’s solar cycle progresses, the HCS fluctuates in how wavy and tilted it is. The indexes, which measure both the standard deviation of the HCS’s latitude, the SD,  and the HCS’s integrated slope, the SL, can help measure the HCS’s complexity and track the solar cycle.</a:t>
            </a:r>
            <a:endParaRPr/>
          </a:p>
          <a:p>
            <a:pPr indent="0" lvl="0" marL="0" rtl="0" algn="l">
              <a:spcBef>
                <a:spcPts val="0"/>
              </a:spcBef>
              <a:spcAft>
                <a:spcPts val="0"/>
              </a:spcAft>
              <a:buNone/>
            </a:pPr>
            <a:r>
              <a:rPr lang="en"/>
              <a:t>While we had hoped to incorporate the principal components produced by the clustering of the ACE data into the forecast of the HCS indexes, joining the datasets resulted in a great reduction in the amount of data available to train on and created poor-performing models. Instead, only the monthly average sunspot number and lag columns were used as predictors. We compared different cross-validated models using R^2 and multiple error metrics and determined Ridge Regression was the best model for forecasting the HCS indexes. After hypertuning the Ridge Regression models, the model for SD returned an R^2 for 0.78 while the model of SL returned a R^2 of 0.59.</a:t>
            </a:r>
            <a:endParaRPr/>
          </a:p>
          <a:p>
            <a:pPr indent="0" lvl="0" marL="0" rtl="0" algn="l">
              <a:spcBef>
                <a:spcPts val="0"/>
              </a:spcBef>
              <a:spcAft>
                <a:spcPts val="0"/>
              </a:spcAft>
              <a:buNone/>
            </a:pPr>
            <a:r>
              <a:rPr lang="en"/>
              <a:t>Here you can see side-by-side line charts displaying actual data, predictions on the test set, and forecasts for the next 24 months post-May 2022. The model seems to do well on the data used in the test set, however future data should be used to further evaluate the model’s accuracy</a:t>
            </a:r>
            <a:endParaRPr/>
          </a:p>
          <a:p>
            <a:pPr indent="0" lvl="0" marL="0" rtl="0" algn="l">
              <a:spcBef>
                <a:spcPts val="0"/>
              </a:spcBef>
              <a:spcAft>
                <a:spcPts val="0"/>
              </a:spcAft>
              <a:buNone/>
            </a:pPr>
            <a:r>
              <a:rPr lang="en"/>
              <a:t>We hope this project lays the groundwork for more precise predictive models in future studies. Our hope is that more HCS index data can be collected to refine the models further and that additional features such as solar wind be incorporated into the models.</a:t>
            </a:r>
            <a:endParaRPr/>
          </a:p>
          <a:p>
            <a:pPr indent="0" lvl="0" marL="0" rtl="0" algn="l">
              <a:spcBef>
                <a:spcPts val="0"/>
              </a:spcBef>
              <a:spcAft>
                <a:spcPts val="0"/>
              </a:spcAft>
              <a:buNone/>
            </a:pPr>
            <a:r>
              <a:rPr lang="en"/>
              <a:t>Finally, a huge thank you to Dr. Zhao from the University of Michigan and Kyle Balog from the Capstone Course staff. This project was completed under their stellar advice and they were an immense help. Thanks!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g2ce326ed4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 name="Google Shape;33;g2ce326ed4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285750" rtl="0" algn="l">
              <a:spcBef>
                <a:spcPts val="0"/>
              </a:spcBef>
              <a:spcAft>
                <a:spcPts val="0"/>
              </a:spcAft>
              <a:buClr>
                <a:schemeClr val="dk1"/>
              </a:buClr>
              <a:buSzPts val="900"/>
              <a:buFont typeface="Verdana"/>
              <a:buAutoNum type="arabicPeriod"/>
            </a:pPr>
            <a:r>
              <a:rPr lang="en" sz="900">
                <a:solidFill>
                  <a:schemeClr val="dk1"/>
                </a:solidFill>
              </a:rPr>
              <a:t>Our capstone project aims to understand in situ solar wind properties using machine learning and ai. Solar wind is a flow of particles made of mostly protons and electrons that are thrown from the sun’s atmosphere, which is too hot for the sun’s gravity to contain. Solar wind is influenced by the Sun’s 11 year solar cycle, when the Sun’s magnetic poles flip. The beginning of the cycle, called the solar minimum, is when the Sun produces fewer sunspots and less intense solar wind. At the middle of the cycle is the solar maximum, where the Sun produces more sunspots and intenser solar wind. Understanding solar wind and predicting its intensity is important because it can have immense impacts on things like satellite operations, power grids, and telecommunication systems and can also pose a threat to astronauts traveling in space.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https://science.nasa.gov/resource/the-solar-wind-across-our-solar-system/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g2cd75bb7fe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 name="Google Shape;41;g2cd75bb7fe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1" marL="628650" rtl="0" algn="l">
              <a:spcBef>
                <a:spcPts val="0"/>
              </a:spcBef>
              <a:spcAft>
                <a:spcPts val="0"/>
              </a:spcAft>
              <a:buClr>
                <a:schemeClr val="dk1"/>
              </a:buClr>
              <a:buSzPts val="900"/>
              <a:buAutoNum type="alphaLcPeriod"/>
            </a:pPr>
            <a:r>
              <a:rPr lang="en" sz="900">
                <a:solidFill>
                  <a:schemeClr val="dk1"/>
                </a:solidFill>
              </a:rPr>
              <a:t>The first part of our project focuses on data from the ACE mission, a satellite launched by NASA in 1997 that collects data on solar wind. The ACE Mission dataset is a collection of particle measurements from solar, interplanetary, and interstellar origins. Our project focused on the solar wind measurements collected by the ACE satellite with the goal of finding additional features for the forecast model and determining types of solar wind that could be linked to the HCS forecast. After cleaning the dataset of missing values the features used were proton density, proton temperature, He4toprotons, and proton speed. K-means was utilized for feature importance and DBSCAN for solar wind classification. </a:t>
            </a:r>
            <a:endParaRPr sz="9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g2ce335bc3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 name="Google Shape;47;g2ce335bc3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1" marL="628650" rtl="0" algn="l">
              <a:spcBef>
                <a:spcPts val="0"/>
              </a:spcBef>
              <a:spcAft>
                <a:spcPts val="0"/>
              </a:spcAft>
              <a:buClr>
                <a:schemeClr val="dk1"/>
              </a:buClr>
              <a:buSzPts val="900"/>
              <a:buAutoNum type="alphaLcPeriod"/>
            </a:pPr>
            <a:r>
              <a:rPr lang="en" sz="900">
                <a:solidFill>
                  <a:schemeClr val="dk1"/>
                </a:solidFill>
              </a:rPr>
              <a:t>Feature importance was inconclusive with K-means when using the ACE features as given. Clusters did not have a distinct decision boundary and were tightly packed. When prepping the dataset with PCA to create two principal components, K-means was able to create distinct clusters, though they were still right next to each other. DBSCAN clustered 99% of all data points in one cluster resulting in no distinct classification pattern for solar wind types.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2ce178452b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2ce178452b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1" marL="628650" rtl="0" algn="l">
              <a:spcBef>
                <a:spcPts val="0"/>
              </a:spcBef>
              <a:spcAft>
                <a:spcPts val="0"/>
              </a:spcAft>
              <a:buClr>
                <a:schemeClr val="dk1"/>
              </a:buClr>
              <a:buSzPts val="900"/>
              <a:buAutoNum type="alphaLcPeriod"/>
            </a:pPr>
            <a:r>
              <a:rPr lang="en">
                <a:solidFill>
                  <a:schemeClr val="dk1"/>
                </a:solidFill>
              </a:rPr>
              <a:t>The second part focuses on the heliospheric current sheet indexes. The heliospheric current sheet, or HCS, a plane at the sun’s equator that serves as the boundary between the Sun’s magnetic dipoles. As the sun’s solar cycle progresses, the HCS fluctuates in how wavy and tilted it is. The indexes, which measure both the standard deviation of the HCS’s latitude (SD)  and the HCS’s integrated slope (SL), can help measure the HCS’s complexity and track the solar cycle.</a:t>
            </a:r>
            <a:endParaRPr>
              <a:solidFill>
                <a:schemeClr val="dk1"/>
              </a:solidFill>
            </a:endParaRPr>
          </a:p>
          <a:p>
            <a:pPr indent="0" lvl="0" marL="182880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cd75bb7fe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cd75bb7fe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compared different cross-validated models using R^2 and </a:t>
            </a:r>
            <a:r>
              <a:rPr lang="en"/>
              <a:t>multiple error metrics and determined Ridge Regression was the best model for forecasting the HCS indexes. The model for SD returned an R2 for 0.78 while the model of SL returned a R2 of 0.59.</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ce178452b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ce178452b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can see s</a:t>
            </a:r>
            <a:r>
              <a:rPr lang="en"/>
              <a:t>ide-by-side line charts displaying actual data, predictions on the test set, and forecasts for the next 24 months post-May 2022. The model seems to do well on the data used in the test set, however future data should be used to further evaluate the model’s accuracy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Left chart: SD_70 series. Right chart: SL_70_log10 series.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cd75bb7fe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cd75bb7fe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hope this work l</a:t>
            </a:r>
            <a:r>
              <a:rPr lang="en"/>
              <a:t>ays the groundwork for more precise predictive models in future studies. Our hope is that more HCS index data can be collected to refine the models further and that additional features such as solar wind be incorporated into the models.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cd75bb7fe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cd75bb7fe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huge thank you to Dr. Zhao from the </a:t>
            </a:r>
            <a:r>
              <a:rPr lang="en">
                <a:solidFill>
                  <a:schemeClr val="dk1"/>
                </a:solidFill>
              </a:rPr>
              <a:t>University of Michigan - Ann Arbor Department of Climate and Space Sciences and Engineering and Kyle Balog from the Capstone Course staff. This project was </a:t>
            </a:r>
            <a:r>
              <a:rPr lang="en">
                <a:solidFill>
                  <a:schemeClr val="dk1"/>
                </a:solidFill>
              </a:rPr>
              <a:t>completed</a:t>
            </a:r>
            <a:r>
              <a:rPr lang="en">
                <a:solidFill>
                  <a:schemeClr val="dk1"/>
                </a:solidFill>
              </a:rPr>
              <a:t> under their stellar advice and they were a great help.</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Darl">
  <p:cSld name="Title Slide Darl">
    <p:bg>
      <p:bgPr>
        <a:solidFill>
          <a:srgbClr val="002647"/>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599825" y="690202"/>
            <a:ext cx="7886700" cy="3094500"/>
          </a:xfrm>
          <a:prstGeom prst="rect">
            <a:avLst/>
          </a:prstGeom>
          <a:solidFill>
            <a:srgbClr val="F6F6F6">
              <a:alpha val="0"/>
            </a:srgbClr>
          </a:solid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FFCB05"/>
              </a:buClr>
              <a:buSzPts val="4500"/>
              <a:buFont typeface="Arial"/>
              <a:buNone/>
              <a:defRPr b="1" i="0" sz="4500">
                <a:solidFill>
                  <a:srgbClr val="FFCB05"/>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Credits">
  <p:cSld name="End Credits">
    <p:bg>
      <p:bgPr>
        <a:solidFill>
          <a:srgbClr val="002647"/>
        </a:solidFill>
      </p:bgPr>
    </p:bg>
    <p:spTree>
      <p:nvGrpSpPr>
        <p:cNvPr id="11" name="Shape 11"/>
        <p:cNvGrpSpPr/>
        <p:nvPr/>
      </p:nvGrpSpPr>
      <p:grpSpPr>
        <a:xfrm>
          <a:off x="0" y="0"/>
          <a:ext cx="0" cy="0"/>
          <a:chOff x="0" y="0"/>
          <a:chExt cx="0" cy="0"/>
        </a:xfrm>
      </p:grpSpPr>
      <p:pic>
        <p:nvPicPr>
          <p:cNvPr id="12" name="Google Shape;12;p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 name="Google Shape;13;p3"/>
          <p:cNvSpPr txBox="1"/>
          <p:nvPr/>
        </p:nvSpPr>
        <p:spPr>
          <a:xfrm>
            <a:off x="4413019" y="4512049"/>
            <a:ext cx="1386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 name="Google Shape;14;p3"/>
          <p:cNvSpPr txBox="1"/>
          <p:nvPr/>
        </p:nvSpPr>
        <p:spPr>
          <a:xfrm>
            <a:off x="4413019" y="4512049"/>
            <a:ext cx="138600" cy="43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 name="Google Shape;15;p3"/>
          <p:cNvSpPr txBox="1"/>
          <p:nvPr>
            <p:ph idx="1" type="body"/>
          </p:nvPr>
        </p:nvSpPr>
        <p:spPr>
          <a:xfrm>
            <a:off x="336884" y="1724648"/>
            <a:ext cx="8494200" cy="4188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2700"/>
              <a:buFont typeface="Arial"/>
              <a:buNone/>
              <a:defRPr sz="2700">
                <a:solidFill>
                  <a:schemeClr val="lt1"/>
                </a:solidFill>
              </a:defRPr>
            </a:lvl1pPr>
            <a:lvl2pPr indent="-317500" lvl="1" marL="914400" algn="l">
              <a:lnSpc>
                <a:spcPct val="90000"/>
              </a:lnSpc>
              <a:spcBef>
                <a:spcPts val="400"/>
              </a:spcBef>
              <a:spcAft>
                <a:spcPts val="0"/>
              </a:spcAft>
              <a:buClr>
                <a:srgbClr val="002647"/>
              </a:buClr>
              <a:buSzPts val="1400"/>
              <a:buChar char="•"/>
              <a:defRPr/>
            </a:lvl2pPr>
            <a:lvl3pPr indent="-317500" lvl="2" marL="1371600" algn="l">
              <a:lnSpc>
                <a:spcPct val="90000"/>
              </a:lnSpc>
              <a:spcBef>
                <a:spcPts val="400"/>
              </a:spcBef>
              <a:spcAft>
                <a:spcPts val="0"/>
              </a:spcAft>
              <a:buClr>
                <a:srgbClr val="002647"/>
              </a:buClr>
              <a:buSzPts val="1400"/>
              <a:buChar char="•"/>
              <a:defRPr/>
            </a:lvl3pPr>
            <a:lvl4pPr indent="-317500" lvl="3" marL="1828800" algn="l">
              <a:lnSpc>
                <a:spcPct val="90000"/>
              </a:lnSpc>
              <a:spcBef>
                <a:spcPts val="400"/>
              </a:spcBef>
              <a:spcAft>
                <a:spcPts val="0"/>
              </a:spcAft>
              <a:buClr>
                <a:srgbClr val="002647"/>
              </a:buClr>
              <a:buSzPts val="1400"/>
              <a:buChar char="•"/>
              <a:defRPr/>
            </a:lvl4pPr>
            <a:lvl5pPr indent="-317500" lvl="4" marL="2286000" algn="l">
              <a:lnSpc>
                <a:spcPct val="90000"/>
              </a:lnSpc>
              <a:spcBef>
                <a:spcPts val="400"/>
              </a:spcBef>
              <a:spcAft>
                <a:spcPts val="0"/>
              </a:spcAft>
              <a:buClr>
                <a:srgbClr val="002647"/>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 name="Google Shape;16;p3"/>
          <p:cNvSpPr txBox="1"/>
          <p:nvPr>
            <p:ph idx="2" type="body"/>
          </p:nvPr>
        </p:nvSpPr>
        <p:spPr>
          <a:xfrm>
            <a:off x="336884" y="2238806"/>
            <a:ext cx="8494200" cy="4188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BFBFBF"/>
              </a:buClr>
              <a:buSzPts val="2700"/>
              <a:buFont typeface="Arial"/>
              <a:buNone/>
              <a:defRPr sz="2700">
                <a:solidFill>
                  <a:srgbClr val="BFBFBF"/>
                </a:solidFill>
              </a:defRPr>
            </a:lvl1pPr>
            <a:lvl2pPr indent="-317500" lvl="1" marL="914400" algn="l">
              <a:lnSpc>
                <a:spcPct val="90000"/>
              </a:lnSpc>
              <a:spcBef>
                <a:spcPts val="400"/>
              </a:spcBef>
              <a:spcAft>
                <a:spcPts val="0"/>
              </a:spcAft>
              <a:buClr>
                <a:srgbClr val="002647"/>
              </a:buClr>
              <a:buSzPts val="1400"/>
              <a:buChar char="•"/>
              <a:defRPr/>
            </a:lvl2pPr>
            <a:lvl3pPr indent="-317500" lvl="2" marL="1371600" algn="l">
              <a:lnSpc>
                <a:spcPct val="90000"/>
              </a:lnSpc>
              <a:spcBef>
                <a:spcPts val="400"/>
              </a:spcBef>
              <a:spcAft>
                <a:spcPts val="0"/>
              </a:spcAft>
              <a:buClr>
                <a:srgbClr val="002647"/>
              </a:buClr>
              <a:buSzPts val="1400"/>
              <a:buChar char="•"/>
              <a:defRPr/>
            </a:lvl3pPr>
            <a:lvl4pPr indent="-317500" lvl="3" marL="1828800" algn="l">
              <a:lnSpc>
                <a:spcPct val="90000"/>
              </a:lnSpc>
              <a:spcBef>
                <a:spcPts val="400"/>
              </a:spcBef>
              <a:spcAft>
                <a:spcPts val="0"/>
              </a:spcAft>
              <a:buClr>
                <a:srgbClr val="002647"/>
              </a:buClr>
              <a:buSzPts val="1400"/>
              <a:buChar char="•"/>
              <a:defRPr/>
            </a:lvl4pPr>
            <a:lvl5pPr indent="-317500" lvl="4" marL="2286000" algn="l">
              <a:lnSpc>
                <a:spcPct val="90000"/>
              </a:lnSpc>
              <a:spcBef>
                <a:spcPts val="400"/>
              </a:spcBef>
              <a:spcAft>
                <a:spcPts val="0"/>
              </a:spcAft>
              <a:buClr>
                <a:srgbClr val="002647"/>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 name="Google Shape;17;p3"/>
          <p:cNvSpPr txBox="1"/>
          <p:nvPr/>
        </p:nvSpPr>
        <p:spPr>
          <a:xfrm>
            <a:off x="8899813" y="4481080"/>
            <a:ext cx="1386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18" name="Google Shape;18;p3"/>
          <p:cNvPicPr preferRelativeResize="0"/>
          <p:nvPr/>
        </p:nvPicPr>
        <p:blipFill rotWithShape="1">
          <a:blip r:embed="rId3">
            <a:alphaModFix/>
          </a:blip>
          <a:srcRect b="0" l="0" r="0" t="0"/>
          <a:stretch/>
        </p:blipFill>
        <p:spPr>
          <a:xfrm>
            <a:off x="502228" y="540104"/>
            <a:ext cx="5633356" cy="51435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31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4"/>
          <p:cNvSpPr txBox="1"/>
          <p:nvPr>
            <p:ph type="ctrTitle"/>
          </p:nvPr>
        </p:nvSpPr>
        <p:spPr>
          <a:xfrm>
            <a:off x="311708" y="744575"/>
            <a:ext cx="8520600" cy="2052600"/>
          </a:xfrm>
          <a:prstGeom prst="rect">
            <a:avLst/>
          </a:prstGeom>
        </p:spPr>
        <p:txBody>
          <a:bodyPr anchorCtr="0" anchor="b" bIns="34275" lIns="68575" spcFirstLastPara="1" rIns="685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 name="Google Shape;21;p4"/>
          <p:cNvSpPr txBox="1"/>
          <p:nvPr>
            <p:ph idx="1" type="subTitle"/>
          </p:nvPr>
        </p:nvSpPr>
        <p:spPr>
          <a:xfrm>
            <a:off x="311700" y="2834125"/>
            <a:ext cx="8520600" cy="7926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22" name="Google Shape;22;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mt="0"/>
          </a:blip>
          <a:srcRect b="0" l="0" r="0" t="0"/>
          <a:stretch/>
        </p:blipFill>
        <p:spPr>
          <a:xfrm>
            <a:off x="0" y="19228"/>
            <a:ext cx="9144000" cy="5143500"/>
          </a:xfrm>
          <a:prstGeom prst="rect">
            <a:avLst/>
          </a:prstGeom>
          <a:noFill/>
          <a:ln>
            <a:noFill/>
          </a:ln>
        </p:spPr>
      </p:pic>
      <p:sp>
        <p:nvSpPr>
          <p:cNvPr id="7" name="Google Shape;7;p1"/>
          <p:cNvSpPr txBox="1"/>
          <p:nvPr>
            <p:ph type="title"/>
          </p:nvPr>
        </p:nvSpPr>
        <p:spPr>
          <a:xfrm>
            <a:off x="628650" y="223665"/>
            <a:ext cx="7886700" cy="5961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rgbClr val="002647"/>
              </a:buClr>
              <a:buSzPts val="3000"/>
              <a:buFont typeface="Verdana"/>
              <a:buNone/>
              <a:defRPr b="1" i="0" sz="3000" u="none" cap="none" strike="noStrike">
                <a:solidFill>
                  <a:srgbClr val="002647"/>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100"/>
              <a:buFont typeface="Verdana"/>
              <a:buNone/>
              <a:defRPr b="0" i="0" sz="1400" u="none" cap="none" strike="noStrike">
                <a:solidFill>
                  <a:srgbClr val="000000"/>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100"/>
              <a:buFont typeface="Verdana"/>
              <a:buNone/>
              <a:defRPr b="0" i="0" sz="1400" u="none" cap="none" strike="noStrike">
                <a:solidFill>
                  <a:srgbClr val="000000"/>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100"/>
              <a:buFont typeface="Verdana"/>
              <a:buNone/>
              <a:defRPr b="0" i="0" sz="1400" u="none" cap="none" strike="noStrike">
                <a:solidFill>
                  <a:srgbClr val="000000"/>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100"/>
              <a:buFont typeface="Verdana"/>
              <a:buNone/>
              <a:defRPr b="0" i="0" sz="1400" u="none" cap="none" strike="noStrike">
                <a:solidFill>
                  <a:srgbClr val="000000"/>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100"/>
              <a:buFont typeface="Verdana"/>
              <a:buNone/>
              <a:defRPr b="0" i="0" sz="1400" u="none" cap="none" strike="noStrike">
                <a:solidFill>
                  <a:srgbClr val="000000"/>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100"/>
              <a:buFont typeface="Verdana"/>
              <a:buNone/>
              <a:defRPr b="0" i="0" sz="1400" u="none" cap="none" strike="noStrike">
                <a:solidFill>
                  <a:srgbClr val="000000"/>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100"/>
              <a:buFont typeface="Verdana"/>
              <a:buNone/>
              <a:defRPr b="0" i="0" sz="1400" u="none" cap="none" strike="noStrike">
                <a:solidFill>
                  <a:srgbClr val="000000"/>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100"/>
              <a:buFont typeface="Verdana"/>
              <a:buNone/>
              <a:defRPr b="0" i="0" sz="1400" u="none" cap="none" strike="noStrike">
                <a:solidFill>
                  <a:srgbClr val="000000"/>
                </a:solidFill>
                <a:latin typeface="Verdana"/>
                <a:ea typeface="Verdana"/>
                <a:cs typeface="Verdana"/>
                <a:sym typeface="Verdana"/>
              </a:defRPr>
            </a:lvl9pPr>
          </a:lstStyle>
          <a:p/>
        </p:txBody>
      </p:sp>
      <p:sp>
        <p:nvSpPr>
          <p:cNvPr id="8" name="Google Shape;8;p1"/>
          <p:cNvSpPr txBox="1"/>
          <p:nvPr>
            <p:ph idx="1" type="body"/>
          </p:nvPr>
        </p:nvSpPr>
        <p:spPr>
          <a:xfrm>
            <a:off x="628650" y="919976"/>
            <a:ext cx="7886700" cy="3808800"/>
          </a:xfrm>
          <a:prstGeom prst="rect">
            <a:avLst/>
          </a:prstGeom>
          <a:noFill/>
          <a:ln>
            <a:noFill/>
          </a:ln>
        </p:spPr>
        <p:txBody>
          <a:bodyPr anchorCtr="0" anchor="t" bIns="34275" lIns="68575" spcFirstLastPara="1" rIns="68575" wrap="square" tIns="34275">
            <a:noAutofit/>
          </a:bodyPr>
          <a:lstStyle>
            <a:lvl1pPr indent="-342900" lvl="0" marL="457200" marR="0" rtl="0" algn="l">
              <a:lnSpc>
                <a:spcPct val="90000"/>
              </a:lnSpc>
              <a:spcBef>
                <a:spcPts val="800"/>
              </a:spcBef>
              <a:spcAft>
                <a:spcPts val="0"/>
              </a:spcAft>
              <a:buClr>
                <a:srgbClr val="002647"/>
              </a:buClr>
              <a:buSzPts val="1800"/>
              <a:buFont typeface="Verdana"/>
              <a:buChar char="•"/>
              <a:defRPr b="0" i="0" sz="1800" u="none" cap="none" strike="noStrike">
                <a:solidFill>
                  <a:srgbClr val="002647"/>
                </a:solidFill>
                <a:latin typeface="Verdana"/>
                <a:ea typeface="Verdana"/>
                <a:cs typeface="Verdana"/>
                <a:sym typeface="Verdana"/>
              </a:defRPr>
            </a:lvl1pPr>
            <a:lvl2pPr indent="-323850" lvl="1" marL="914400" marR="0" rtl="0" algn="l">
              <a:lnSpc>
                <a:spcPct val="90000"/>
              </a:lnSpc>
              <a:spcBef>
                <a:spcPts val="400"/>
              </a:spcBef>
              <a:spcAft>
                <a:spcPts val="0"/>
              </a:spcAft>
              <a:buClr>
                <a:srgbClr val="002647"/>
              </a:buClr>
              <a:buSzPts val="1500"/>
              <a:buFont typeface="Verdana"/>
              <a:buChar char="•"/>
              <a:defRPr b="0" i="0" sz="1500" u="none" cap="none" strike="noStrike">
                <a:solidFill>
                  <a:srgbClr val="002647"/>
                </a:solidFill>
                <a:latin typeface="Verdana"/>
                <a:ea typeface="Verdana"/>
                <a:cs typeface="Verdana"/>
                <a:sym typeface="Verdana"/>
              </a:defRPr>
            </a:lvl2pPr>
            <a:lvl3pPr indent="-317500" lvl="2" marL="1371600" marR="0" rtl="0" algn="l">
              <a:lnSpc>
                <a:spcPct val="90000"/>
              </a:lnSpc>
              <a:spcBef>
                <a:spcPts val="400"/>
              </a:spcBef>
              <a:spcAft>
                <a:spcPts val="0"/>
              </a:spcAft>
              <a:buClr>
                <a:srgbClr val="002647"/>
              </a:buClr>
              <a:buSzPts val="1400"/>
              <a:buFont typeface="Verdana"/>
              <a:buChar char="•"/>
              <a:defRPr b="0" i="0" sz="1400" u="none" cap="none" strike="noStrike">
                <a:solidFill>
                  <a:srgbClr val="002647"/>
                </a:solidFill>
                <a:latin typeface="Verdana"/>
                <a:ea typeface="Verdana"/>
                <a:cs typeface="Verdana"/>
                <a:sym typeface="Verdana"/>
              </a:defRPr>
            </a:lvl3pPr>
            <a:lvl4pPr indent="-304800" lvl="3" marL="1828800" marR="0" rtl="0" algn="l">
              <a:lnSpc>
                <a:spcPct val="90000"/>
              </a:lnSpc>
              <a:spcBef>
                <a:spcPts val="400"/>
              </a:spcBef>
              <a:spcAft>
                <a:spcPts val="0"/>
              </a:spcAft>
              <a:buClr>
                <a:srgbClr val="002647"/>
              </a:buClr>
              <a:buSzPts val="1200"/>
              <a:buFont typeface="Verdana"/>
              <a:buChar char="•"/>
              <a:defRPr b="0" i="0" sz="1200" u="none" cap="none" strike="noStrike">
                <a:solidFill>
                  <a:srgbClr val="002647"/>
                </a:solidFill>
                <a:latin typeface="Verdana"/>
                <a:ea typeface="Verdana"/>
                <a:cs typeface="Verdana"/>
                <a:sym typeface="Verdana"/>
              </a:defRPr>
            </a:lvl4pPr>
            <a:lvl5pPr indent="-298450" lvl="4" marL="2286000" marR="0" rtl="0" algn="l">
              <a:lnSpc>
                <a:spcPct val="90000"/>
              </a:lnSpc>
              <a:spcBef>
                <a:spcPts val="400"/>
              </a:spcBef>
              <a:spcAft>
                <a:spcPts val="0"/>
              </a:spcAft>
              <a:buClr>
                <a:srgbClr val="002647"/>
              </a:buClr>
              <a:buSzPts val="1100"/>
              <a:buFont typeface="Verdana"/>
              <a:buChar char="•"/>
              <a:defRPr b="0" i="0" sz="1100" u="none" cap="none" strike="noStrike">
                <a:solidFill>
                  <a:srgbClr val="002647"/>
                </a:solidFill>
                <a:latin typeface="Verdana"/>
                <a:ea typeface="Verdana"/>
                <a:cs typeface="Verdana"/>
                <a:sym typeface="Verdana"/>
              </a:defRPr>
            </a:lvl5pPr>
            <a:lvl6pPr indent="-317500" lvl="5" marL="2743200" marR="0" rtl="0" algn="l">
              <a:lnSpc>
                <a:spcPct val="90000"/>
              </a:lnSpc>
              <a:spcBef>
                <a:spcPts val="40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6pPr>
            <a:lvl7pPr indent="-317500" lvl="6" marL="3200400" marR="0" rtl="0" algn="l">
              <a:lnSpc>
                <a:spcPct val="90000"/>
              </a:lnSpc>
              <a:spcBef>
                <a:spcPts val="40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7pPr>
            <a:lvl8pPr indent="-317500" lvl="7" marL="3657600" marR="0" rtl="0" algn="l">
              <a:lnSpc>
                <a:spcPct val="90000"/>
              </a:lnSpc>
              <a:spcBef>
                <a:spcPts val="40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8pPr>
            <a:lvl9pPr indent="-317500" lvl="8" marL="4114800" marR="0" rtl="0" algn="l">
              <a:lnSpc>
                <a:spcPct val="90000"/>
              </a:lnSpc>
              <a:spcBef>
                <a:spcPts val="400"/>
              </a:spcBef>
              <a:spcAft>
                <a:spcPts val="0"/>
              </a:spcAft>
              <a:buClr>
                <a:schemeClr val="dk1"/>
              </a:buClr>
              <a:buSzPts val="1400"/>
              <a:buFont typeface="Verdana"/>
              <a:buChar char="•"/>
              <a:defRPr b="0" i="0" sz="1400" u="none" cap="none" strike="noStrike">
                <a:solidFill>
                  <a:schemeClr val="dk1"/>
                </a:solidFill>
                <a:latin typeface="Verdana"/>
                <a:ea typeface="Verdana"/>
                <a:cs typeface="Verdana"/>
                <a:sym typeface="Verdana"/>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774">
          <p15:clr>
            <a:srgbClr val="EA4335"/>
          </p15:clr>
        </p15:guide>
        <p15:guide id="2" pos="396">
          <p15:clr>
            <a:srgbClr val="EA4335"/>
          </p15:clr>
        </p15:guide>
        <p15:guide id="3" pos="5364">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 name="Shape 26"/>
        <p:cNvGrpSpPr/>
        <p:nvPr/>
      </p:nvGrpSpPr>
      <p:grpSpPr>
        <a:xfrm>
          <a:off x="0" y="0"/>
          <a:ext cx="0" cy="0"/>
          <a:chOff x="0" y="0"/>
          <a:chExt cx="0" cy="0"/>
        </a:xfrm>
      </p:grpSpPr>
      <p:sp>
        <p:nvSpPr>
          <p:cNvPr id="27" name="Google Shape;27;p5"/>
          <p:cNvSpPr txBox="1"/>
          <p:nvPr>
            <p:ph type="ctrTitle"/>
          </p:nvPr>
        </p:nvSpPr>
        <p:spPr>
          <a:xfrm>
            <a:off x="0" y="1737775"/>
            <a:ext cx="9144000" cy="11664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sz="2700"/>
              <a:t>Understanding the in-situ Solar Wind Properties with Machine Learning and Artificial Intelligence</a:t>
            </a:r>
            <a:endParaRPr sz="2000"/>
          </a:p>
        </p:txBody>
      </p:sp>
      <p:sp>
        <p:nvSpPr>
          <p:cNvPr id="28" name="Google Shape;28;p5"/>
          <p:cNvSpPr txBox="1"/>
          <p:nvPr>
            <p:ph idx="1" type="subTitle"/>
          </p:nvPr>
        </p:nvSpPr>
        <p:spPr>
          <a:xfrm>
            <a:off x="6682125" y="3441975"/>
            <a:ext cx="2213700" cy="1285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700"/>
              <a:t>Arturo Avila-Lares</a:t>
            </a:r>
            <a:endParaRPr sz="1700"/>
          </a:p>
          <a:p>
            <a:pPr indent="0" lvl="0" marL="0" rtl="0" algn="l">
              <a:spcBef>
                <a:spcPts val="800"/>
              </a:spcBef>
              <a:spcAft>
                <a:spcPts val="0"/>
              </a:spcAft>
              <a:buNone/>
            </a:pPr>
            <a:r>
              <a:rPr lang="en" sz="1700"/>
              <a:t>Brandyn Mahan</a:t>
            </a:r>
            <a:endParaRPr sz="1700"/>
          </a:p>
          <a:p>
            <a:pPr indent="0" lvl="0" marL="0" rtl="0" algn="l">
              <a:spcBef>
                <a:spcPts val="800"/>
              </a:spcBef>
              <a:spcAft>
                <a:spcPts val="0"/>
              </a:spcAft>
              <a:buClr>
                <a:schemeClr val="dk1"/>
              </a:buClr>
              <a:buSzPts val="1100"/>
              <a:buFont typeface="Arial"/>
              <a:buNone/>
            </a:pPr>
            <a:r>
              <a:rPr lang="en" sz="1700"/>
              <a:t>Andrea Newlands</a:t>
            </a:r>
            <a:endParaRPr sz="2100"/>
          </a:p>
          <a:p>
            <a:pPr indent="0" lvl="0" marL="0" rtl="0" algn="l">
              <a:spcBef>
                <a:spcPts val="800"/>
              </a:spcBef>
              <a:spcAft>
                <a:spcPts val="0"/>
              </a:spcAft>
              <a:buNone/>
            </a:pPr>
            <a:r>
              <a:t/>
            </a:r>
            <a:endParaRPr sz="2500"/>
          </a:p>
        </p:txBody>
      </p:sp>
      <p:pic>
        <p:nvPicPr>
          <p:cNvPr id="29" name="Google Shape;29;p5"/>
          <p:cNvPicPr preferRelativeResize="0"/>
          <p:nvPr/>
        </p:nvPicPr>
        <p:blipFill>
          <a:blip r:embed="rId3">
            <a:alphaModFix amt="24000"/>
          </a:blip>
          <a:stretch>
            <a:fillRect/>
          </a:stretch>
        </p:blipFill>
        <p:spPr>
          <a:xfrm>
            <a:off x="918300" y="69650"/>
            <a:ext cx="7145022" cy="5143499"/>
          </a:xfrm>
          <a:prstGeom prst="rect">
            <a:avLst/>
          </a:prstGeom>
          <a:noFill/>
          <a:ln>
            <a:noFill/>
          </a:ln>
        </p:spPr>
      </p:pic>
      <p:pic>
        <p:nvPicPr>
          <p:cNvPr id="30" name="Google Shape;30;p5"/>
          <p:cNvPicPr preferRelativeResize="0"/>
          <p:nvPr/>
        </p:nvPicPr>
        <p:blipFill>
          <a:blip r:embed="rId4">
            <a:alphaModFix/>
          </a:blip>
          <a:stretch>
            <a:fillRect/>
          </a:stretch>
        </p:blipFill>
        <p:spPr>
          <a:xfrm>
            <a:off x="152400" y="152400"/>
            <a:ext cx="5009199" cy="501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pic>
        <p:nvPicPr>
          <p:cNvPr id="35" name="Google Shape;35;p6"/>
          <p:cNvPicPr preferRelativeResize="0"/>
          <p:nvPr/>
        </p:nvPicPr>
        <p:blipFill rotWithShape="1">
          <a:blip r:embed="rId3">
            <a:alphaModFix/>
          </a:blip>
          <a:srcRect b="0" l="0" r="0" t="17593"/>
          <a:stretch/>
        </p:blipFill>
        <p:spPr>
          <a:xfrm>
            <a:off x="4314475" y="124325"/>
            <a:ext cx="4788350" cy="4894874"/>
          </a:xfrm>
          <a:prstGeom prst="rect">
            <a:avLst/>
          </a:prstGeom>
          <a:noFill/>
          <a:ln>
            <a:noFill/>
          </a:ln>
        </p:spPr>
      </p:pic>
      <p:sp>
        <p:nvSpPr>
          <p:cNvPr id="36" name="Google Shape;36;p6"/>
          <p:cNvSpPr txBox="1"/>
          <p:nvPr/>
        </p:nvSpPr>
        <p:spPr>
          <a:xfrm>
            <a:off x="5422550" y="4926000"/>
            <a:ext cx="2572200" cy="2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700">
                <a:solidFill>
                  <a:schemeClr val="lt1"/>
                </a:solidFill>
                <a:latin typeface="Roboto"/>
                <a:ea typeface="Roboto"/>
                <a:cs typeface="Roboto"/>
                <a:sym typeface="Roboto"/>
              </a:rPr>
              <a:t>(NASA’s Goddard Space Flight Center, Mary Pat Hrybyk-Keith)</a:t>
            </a:r>
            <a:endParaRPr i="1" sz="300">
              <a:solidFill>
                <a:schemeClr val="lt1"/>
              </a:solidFill>
              <a:latin typeface="Verdana"/>
              <a:ea typeface="Verdana"/>
              <a:cs typeface="Verdana"/>
              <a:sym typeface="Verdana"/>
            </a:endParaRPr>
          </a:p>
        </p:txBody>
      </p:sp>
      <p:sp>
        <p:nvSpPr>
          <p:cNvPr id="37" name="Google Shape;37;p6"/>
          <p:cNvSpPr txBox="1"/>
          <p:nvPr>
            <p:ph type="title"/>
          </p:nvPr>
        </p:nvSpPr>
        <p:spPr>
          <a:xfrm>
            <a:off x="0" y="442875"/>
            <a:ext cx="4314600" cy="8613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3600"/>
              <a:t>What is </a:t>
            </a:r>
            <a:endParaRPr sz="3600"/>
          </a:p>
          <a:p>
            <a:pPr indent="0" lvl="0" marL="0" rtl="0" algn="ctr">
              <a:spcBef>
                <a:spcPts val="0"/>
              </a:spcBef>
              <a:spcAft>
                <a:spcPts val="0"/>
              </a:spcAft>
              <a:buNone/>
            </a:pPr>
            <a:r>
              <a:rPr lang="en" sz="3600"/>
              <a:t>Solar Wind?</a:t>
            </a:r>
            <a:endParaRPr sz="3600"/>
          </a:p>
        </p:txBody>
      </p:sp>
      <p:pic>
        <p:nvPicPr>
          <p:cNvPr id="38" name="Google Shape;38;p6"/>
          <p:cNvPicPr preferRelativeResize="0"/>
          <p:nvPr/>
        </p:nvPicPr>
        <p:blipFill>
          <a:blip r:embed="rId4">
            <a:alphaModFix/>
          </a:blip>
          <a:stretch>
            <a:fillRect/>
          </a:stretch>
        </p:blipFill>
        <p:spPr>
          <a:xfrm>
            <a:off x="206363" y="1923913"/>
            <a:ext cx="4009673" cy="215692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7"/>
          <p:cNvSpPr txBox="1"/>
          <p:nvPr>
            <p:ph type="title"/>
          </p:nvPr>
        </p:nvSpPr>
        <p:spPr>
          <a:xfrm>
            <a:off x="587350" y="307476"/>
            <a:ext cx="7886700" cy="861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600"/>
              <a:t>ACE Mission</a:t>
            </a:r>
            <a:endParaRPr sz="3600"/>
          </a:p>
        </p:txBody>
      </p:sp>
      <p:sp>
        <p:nvSpPr>
          <p:cNvPr id="44" name="Google Shape;44;p7"/>
          <p:cNvSpPr txBox="1"/>
          <p:nvPr/>
        </p:nvSpPr>
        <p:spPr>
          <a:xfrm>
            <a:off x="610300" y="1479175"/>
            <a:ext cx="7840800" cy="30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Verdana"/>
                <a:ea typeface="Verdana"/>
                <a:cs typeface="Verdana"/>
                <a:sym typeface="Verdana"/>
              </a:rPr>
              <a:t>Measurements of Solar Wind Properties</a:t>
            </a:r>
            <a:endParaRPr b="1" sz="2400">
              <a:solidFill>
                <a:schemeClr val="lt1"/>
              </a:solidFill>
              <a:latin typeface="Verdana"/>
              <a:ea typeface="Verdana"/>
              <a:cs typeface="Verdana"/>
              <a:sym typeface="Verdana"/>
            </a:endParaRPr>
          </a:p>
          <a:p>
            <a:pPr indent="0" lvl="0" marL="0" rtl="0" algn="l">
              <a:spcBef>
                <a:spcPts val="0"/>
              </a:spcBef>
              <a:spcAft>
                <a:spcPts val="0"/>
              </a:spcAft>
              <a:buNone/>
            </a:pPr>
            <a:r>
              <a:rPr b="1" lang="en" sz="1300" u="sng">
                <a:solidFill>
                  <a:schemeClr val="lt1"/>
                </a:solidFill>
                <a:latin typeface="Verdana"/>
                <a:ea typeface="Verdana"/>
                <a:cs typeface="Verdana"/>
                <a:sym typeface="Verdana"/>
              </a:rPr>
              <a:t>Structure:</a:t>
            </a:r>
            <a:endParaRPr b="1" sz="1300" u="sng">
              <a:solidFill>
                <a:schemeClr val="lt1"/>
              </a:solidFill>
              <a:latin typeface="Verdana"/>
              <a:ea typeface="Verdana"/>
              <a:cs typeface="Verdana"/>
              <a:sym typeface="Verdana"/>
            </a:endParaRPr>
          </a:p>
          <a:p>
            <a:pPr indent="0" lvl="0" marL="0" rtl="0" algn="l">
              <a:spcBef>
                <a:spcPts val="0"/>
              </a:spcBef>
              <a:spcAft>
                <a:spcPts val="0"/>
              </a:spcAft>
              <a:buNone/>
            </a:pPr>
            <a:r>
              <a:rPr lang="en" sz="1300">
                <a:solidFill>
                  <a:schemeClr val="lt1"/>
                </a:solidFill>
                <a:latin typeface="Verdana"/>
                <a:ea typeface="Verdana"/>
                <a:cs typeface="Verdana"/>
                <a:sym typeface="Verdana"/>
              </a:rPr>
              <a:t>Organized in hourly averages </a:t>
            </a:r>
            <a:r>
              <a:rPr lang="en" sz="1300">
                <a:solidFill>
                  <a:schemeClr val="lt1"/>
                </a:solidFill>
                <a:latin typeface="Verdana"/>
                <a:ea typeface="Verdana"/>
                <a:cs typeface="Verdana"/>
                <a:sym typeface="Verdana"/>
              </a:rPr>
              <a:t>from</a:t>
            </a:r>
            <a:r>
              <a:rPr lang="en" sz="1300">
                <a:solidFill>
                  <a:schemeClr val="lt1"/>
                </a:solidFill>
                <a:latin typeface="Verdana"/>
                <a:ea typeface="Verdana"/>
                <a:cs typeface="Verdana"/>
                <a:sym typeface="Verdana"/>
              </a:rPr>
              <a:t> 1998 to 2022. </a:t>
            </a:r>
            <a:endParaRPr sz="1300">
              <a:solidFill>
                <a:schemeClr val="lt1"/>
              </a:solidFill>
              <a:latin typeface="Verdana"/>
              <a:ea typeface="Verdana"/>
              <a:cs typeface="Verdana"/>
              <a:sym typeface="Verdana"/>
            </a:endParaRPr>
          </a:p>
          <a:p>
            <a:pPr indent="0" lvl="0" marL="0" rtl="0" algn="l">
              <a:spcBef>
                <a:spcPts val="0"/>
              </a:spcBef>
              <a:spcAft>
                <a:spcPts val="0"/>
              </a:spcAft>
              <a:buNone/>
            </a:pPr>
            <a:r>
              <a:t/>
            </a:r>
            <a:endParaRPr b="1" sz="1300" u="sng">
              <a:solidFill>
                <a:schemeClr val="lt1"/>
              </a:solidFill>
              <a:latin typeface="Verdana"/>
              <a:ea typeface="Verdana"/>
              <a:cs typeface="Verdana"/>
              <a:sym typeface="Verdana"/>
            </a:endParaRPr>
          </a:p>
          <a:p>
            <a:pPr indent="0" lvl="0" marL="0" rtl="0" algn="l">
              <a:spcBef>
                <a:spcPts val="0"/>
              </a:spcBef>
              <a:spcAft>
                <a:spcPts val="0"/>
              </a:spcAft>
              <a:buNone/>
            </a:pPr>
            <a:r>
              <a:rPr b="1" lang="en" sz="1300" u="sng">
                <a:solidFill>
                  <a:schemeClr val="lt1"/>
                </a:solidFill>
                <a:latin typeface="Verdana"/>
                <a:ea typeface="Verdana"/>
                <a:cs typeface="Verdana"/>
                <a:sym typeface="Verdana"/>
              </a:rPr>
              <a:t>Features:</a:t>
            </a:r>
            <a:endParaRPr b="1" sz="1300" u="sng">
              <a:solidFill>
                <a:schemeClr val="lt1"/>
              </a:solidFill>
              <a:latin typeface="Verdana"/>
              <a:ea typeface="Verdana"/>
              <a:cs typeface="Verdana"/>
              <a:sym typeface="Verdana"/>
            </a:endParaRPr>
          </a:p>
          <a:p>
            <a:pPr indent="-311150" lvl="0" marL="457200" rtl="0" algn="l">
              <a:spcBef>
                <a:spcPts val="0"/>
              </a:spcBef>
              <a:spcAft>
                <a:spcPts val="0"/>
              </a:spcAft>
              <a:buClr>
                <a:schemeClr val="lt1"/>
              </a:buClr>
              <a:buSzPts val="1300"/>
              <a:buFont typeface="Verdana"/>
              <a:buChar char="●"/>
            </a:pPr>
            <a:r>
              <a:rPr lang="en" sz="1300">
                <a:solidFill>
                  <a:schemeClr val="lt1"/>
                </a:solidFill>
                <a:latin typeface="Verdana"/>
                <a:ea typeface="Verdana"/>
                <a:cs typeface="Verdana"/>
                <a:sym typeface="Verdana"/>
              </a:rPr>
              <a:t>Proton_density</a:t>
            </a:r>
            <a:endParaRPr sz="1300">
              <a:solidFill>
                <a:schemeClr val="lt1"/>
              </a:solidFill>
              <a:latin typeface="Verdana"/>
              <a:ea typeface="Verdana"/>
              <a:cs typeface="Verdana"/>
              <a:sym typeface="Verdana"/>
            </a:endParaRPr>
          </a:p>
          <a:p>
            <a:pPr indent="-311150" lvl="0" marL="457200" rtl="0" algn="l">
              <a:spcBef>
                <a:spcPts val="0"/>
              </a:spcBef>
              <a:spcAft>
                <a:spcPts val="0"/>
              </a:spcAft>
              <a:buClr>
                <a:schemeClr val="lt1"/>
              </a:buClr>
              <a:buSzPts val="1300"/>
              <a:buFont typeface="Verdana"/>
              <a:buChar char="●"/>
            </a:pPr>
            <a:r>
              <a:rPr lang="en" sz="1300">
                <a:solidFill>
                  <a:schemeClr val="lt1"/>
                </a:solidFill>
                <a:latin typeface="Verdana"/>
                <a:ea typeface="Verdana"/>
                <a:cs typeface="Verdana"/>
                <a:sym typeface="Verdana"/>
              </a:rPr>
              <a:t>Proton_temp</a:t>
            </a:r>
            <a:endParaRPr sz="1300">
              <a:solidFill>
                <a:schemeClr val="lt1"/>
              </a:solidFill>
              <a:latin typeface="Verdana"/>
              <a:ea typeface="Verdana"/>
              <a:cs typeface="Verdana"/>
              <a:sym typeface="Verdana"/>
            </a:endParaRPr>
          </a:p>
          <a:p>
            <a:pPr indent="-311150" lvl="0" marL="457200" rtl="0" algn="l">
              <a:spcBef>
                <a:spcPts val="0"/>
              </a:spcBef>
              <a:spcAft>
                <a:spcPts val="0"/>
              </a:spcAft>
              <a:buClr>
                <a:schemeClr val="lt1"/>
              </a:buClr>
              <a:buSzPts val="1300"/>
              <a:buFont typeface="Verdana"/>
              <a:buChar char="●"/>
            </a:pPr>
            <a:r>
              <a:rPr lang="en" sz="1300">
                <a:solidFill>
                  <a:schemeClr val="lt1"/>
                </a:solidFill>
                <a:latin typeface="Verdana"/>
                <a:ea typeface="Verdana"/>
                <a:cs typeface="Verdana"/>
                <a:sym typeface="Verdana"/>
              </a:rPr>
              <a:t>He4toprotons</a:t>
            </a:r>
            <a:endParaRPr sz="1300">
              <a:solidFill>
                <a:schemeClr val="lt1"/>
              </a:solidFill>
              <a:latin typeface="Verdana"/>
              <a:ea typeface="Verdana"/>
              <a:cs typeface="Verdana"/>
              <a:sym typeface="Verdana"/>
            </a:endParaRPr>
          </a:p>
          <a:p>
            <a:pPr indent="-311150" lvl="0" marL="457200" rtl="0" algn="l">
              <a:spcBef>
                <a:spcPts val="0"/>
              </a:spcBef>
              <a:spcAft>
                <a:spcPts val="0"/>
              </a:spcAft>
              <a:buClr>
                <a:schemeClr val="lt1"/>
              </a:buClr>
              <a:buSzPts val="1300"/>
              <a:buFont typeface="Verdana"/>
              <a:buChar char="●"/>
            </a:pPr>
            <a:r>
              <a:rPr lang="en" sz="1300">
                <a:solidFill>
                  <a:schemeClr val="lt1"/>
                </a:solidFill>
                <a:latin typeface="Verdana"/>
                <a:ea typeface="Verdana"/>
                <a:cs typeface="Verdana"/>
                <a:sym typeface="Verdana"/>
              </a:rPr>
              <a:t>Proton_speed</a:t>
            </a:r>
            <a:endParaRPr sz="1300">
              <a:solidFill>
                <a:schemeClr val="lt1"/>
              </a:solidFill>
              <a:latin typeface="Verdana"/>
              <a:ea typeface="Verdana"/>
              <a:cs typeface="Verdana"/>
              <a:sym typeface="Verdana"/>
            </a:endParaRPr>
          </a:p>
          <a:p>
            <a:pPr indent="0" lvl="0" marL="0" rtl="0" algn="l">
              <a:spcBef>
                <a:spcPts val="0"/>
              </a:spcBef>
              <a:spcAft>
                <a:spcPts val="0"/>
              </a:spcAft>
              <a:buNone/>
            </a:pPr>
            <a:r>
              <a:t/>
            </a:r>
            <a:endParaRPr sz="1300">
              <a:solidFill>
                <a:schemeClr val="lt1"/>
              </a:solidFill>
              <a:latin typeface="Verdana"/>
              <a:ea typeface="Verdana"/>
              <a:cs typeface="Verdana"/>
              <a:sym typeface="Verdana"/>
            </a:endParaRPr>
          </a:p>
          <a:p>
            <a:pPr indent="0" lvl="0" marL="0" rtl="0" algn="l">
              <a:spcBef>
                <a:spcPts val="0"/>
              </a:spcBef>
              <a:spcAft>
                <a:spcPts val="0"/>
              </a:spcAft>
              <a:buNone/>
            </a:pPr>
            <a:r>
              <a:rPr b="1" lang="en" sz="1300" u="sng">
                <a:solidFill>
                  <a:schemeClr val="lt1"/>
                </a:solidFill>
                <a:latin typeface="Verdana"/>
                <a:ea typeface="Verdana"/>
                <a:cs typeface="Verdana"/>
                <a:sym typeface="Verdana"/>
              </a:rPr>
              <a:t>Clustering:</a:t>
            </a:r>
            <a:endParaRPr b="1" sz="1300" u="sng">
              <a:solidFill>
                <a:schemeClr val="lt1"/>
              </a:solidFill>
              <a:latin typeface="Verdana"/>
              <a:ea typeface="Verdana"/>
              <a:cs typeface="Verdana"/>
              <a:sym typeface="Verdana"/>
            </a:endParaRPr>
          </a:p>
          <a:p>
            <a:pPr indent="-311150" lvl="0" marL="457200" rtl="0" algn="l">
              <a:spcBef>
                <a:spcPts val="0"/>
              </a:spcBef>
              <a:spcAft>
                <a:spcPts val="0"/>
              </a:spcAft>
              <a:buClr>
                <a:schemeClr val="lt1"/>
              </a:buClr>
              <a:buSzPts val="1300"/>
              <a:buFont typeface="Verdana"/>
              <a:buChar char="●"/>
            </a:pPr>
            <a:r>
              <a:rPr lang="en" sz="1300">
                <a:solidFill>
                  <a:schemeClr val="lt1"/>
                </a:solidFill>
                <a:latin typeface="Verdana"/>
                <a:ea typeface="Verdana"/>
                <a:cs typeface="Verdana"/>
                <a:sym typeface="Verdana"/>
              </a:rPr>
              <a:t>K-means for feature importance</a:t>
            </a:r>
            <a:endParaRPr sz="1300">
              <a:solidFill>
                <a:schemeClr val="lt1"/>
              </a:solidFill>
              <a:latin typeface="Verdana"/>
              <a:ea typeface="Verdana"/>
              <a:cs typeface="Verdana"/>
              <a:sym typeface="Verdana"/>
            </a:endParaRPr>
          </a:p>
          <a:p>
            <a:pPr indent="-311150" lvl="0" marL="457200" rtl="0" algn="l">
              <a:spcBef>
                <a:spcPts val="0"/>
              </a:spcBef>
              <a:spcAft>
                <a:spcPts val="0"/>
              </a:spcAft>
              <a:buClr>
                <a:schemeClr val="lt1"/>
              </a:buClr>
              <a:buSzPts val="1300"/>
              <a:buFont typeface="Verdana"/>
              <a:buChar char="●"/>
            </a:pPr>
            <a:r>
              <a:rPr lang="en" sz="1300">
                <a:solidFill>
                  <a:schemeClr val="lt1"/>
                </a:solidFill>
                <a:latin typeface="Verdana"/>
                <a:ea typeface="Verdana"/>
                <a:cs typeface="Verdana"/>
                <a:sym typeface="Verdana"/>
              </a:rPr>
              <a:t>DBSCAN for solar wind classification</a:t>
            </a:r>
            <a:endParaRPr sz="1300">
              <a:solidFill>
                <a:schemeClr val="lt1"/>
              </a:solidFill>
              <a:latin typeface="Verdana"/>
              <a:ea typeface="Verdana"/>
              <a:cs typeface="Verdana"/>
              <a:sym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8"/>
          <p:cNvSpPr txBox="1"/>
          <p:nvPr>
            <p:ph type="title"/>
          </p:nvPr>
        </p:nvSpPr>
        <p:spPr>
          <a:xfrm>
            <a:off x="587350" y="307476"/>
            <a:ext cx="7886700" cy="861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600"/>
              <a:t>ACE Mission</a:t>
            </a:r>
            <a:endParaRPr sz="3600"/>
          </a:p>
        </p:txBody>
      </p:sp>
      <p:sp>
        <p:nvSpPr>
          <p:cNvPr id="50" name="Google Shape;50;p8"/>
          <p:cNvSpPr txBox="1"/>
          <p:nvPr/>
        </p:nvSpPr>
        <p:spPr>
          <a:xfrm>
            <a:off x="5158950" y="859675"/>
            <a:ext cx="2601000" cy="50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Verdana"/>
                <a:ea typeface="Verdana"/>
                <a:cs typeface="Verdana"/>
                <a:sym typeface="Verdana"/>
              </a:rPr>
              <a:t>K-means</a:t>
            </a:r>
            <a:r>
              <a:rPr lang="en" sz="1800">
                <a:solidFill>
                  <a:schemeClr val="lt1"/>
                </a:solidFill>
                <a:latin typeface="Verdana"/>
                <a:ea typeface="Verdana"/>
                <a:cs typeface="Verdana"/>
                <a:sym typeface="Verdana"/>
              </a:rPr>
              <a:t> with PCA</a:t>
            </a:r>
            <a:endParaRPr sz="1800">
              <a:solidFill>
                <a:schemeClr val="lt1"/>
              </a:solidFill>
              <a:latin typeface="Verdana"/>
              <a:ea typeface="Verdana"/>
              <a:cs typeface="Verdana"/>
              <a:sym typeface="Verdana"/>
            </a:endParaRPr>
          </a:p>
          <a:p>
            <a:pPr indent="0" lvl="0" marL="0" rtl="0" algn="ctr">
              <a:spcBef>
                <a:spcPts val="0"/>
              </a:spcBef>
              <a:spcAft>
                <a:spcPts val="0"/>
              </a:spcAft>
              <a:buNone/>
            </a:pPr>
            <a:r>
              <a:t/>
            </a:r>
            <a:endParaRPr sz="1800">
              <a:solidFill>
                <a:schemeClr val="lt1"/>
              </a:solidFill>
              <a:latin typeface="Verdana"/>
              <a:ea typeface="Verdana"/>
              <a:cs typeface="Verdana"/>
              <a:sym typeface="Verdana"/>
            </a:endParaRPr>
          </a:p>
        </p:txBody>
      </p:sp>
      <p:pic>
        <p:nvPicPr>
          <p:cNvPr id="51" name="Google Shape;51;p8"/>
          <p:cNvPicPr preferRelativeResize="0"/>
          <p:nvPr/>
        </p:nvPicPr>
        <p:blipFill>
          <a:blip r:embed="rId3">
            <a:alphaModFix/>
          </a:blip>
          <a:stretch>
            <a:fillRect/>
          </a:stretch>
        </p:blipFill>
        <p:spPr>
          <a:xfrm>
            <a:off x="4794763" y="1365175"/>
            <a:ext cx="3329375" cy="3353393"/>
          </a:xfrm>
          <a:prstGeom prst="rect">
            <a:avLst/>
          </a:prstGeom>
          <a:noFill/>
          <a:ln cap="flat" cmpd="sng" w="12700">
            <a:solidFill>
              <a:srgbClr val="000000"/>
            </a:solidFill>
            <a:prstDash val="solid"/>
            <a:miter lim="8000"/>
            <a:headEnd len="sm" w="sm" type="none"/>
            <a:tailEnd len="sm" w="sm" type="none"/>
          </a:ln>
        </p:spPr>
      </p:pic>
      <p:pic>
        <p:nvPicPr>
          <p:cNvPr id="52" name="Google Shape;52;p8"/>
          <p:cNvPicPr preferRelativeResize="0"/>
          <p:nvPr/>
        </p:nvPicPr>
        <p:blipFill>
          <a:blip r:embed="rId4">
            <a:alphaModFix/>
          </a:blip>
          <a:stretch>
            <a:fillRect/>
          </a:stretch>
        </p:blipFill>
        <p:spPr>
          <a:xfrm>
            <a:off x="499138" y="1318551"/>
            <a:ext cx="3505819" cy="3353400"/>
          </a:xfrm>
          <a:prstGeom prst="rect">
            <a:avLst/>
          </a:prstGeom>
          <a:noFill/>
          <a:ln cap="flat" cmpd="sng" w="12700">
            <a:solidFill>
              <a:srgbClr val="000000"/>
            </a:solidFill>
            <a:prstDash val="solid"/>
            <a:miter lim="8000"/>
            <a:headEnd len="sm" w="sm" type="none"/>
            <a:tailEnd len="sm" w="sm" type="none"/>
          </a:ln>
        </p:spPr>
      </p:pic>
      <p:sp>
        <p:nvSpPr>
          <p:cNvPr id="53" name="Google Shape;53;p8"/>
          <p:cNvSpPr txBox="1"/>
          <p:nvPr/>
        </p:nvSpPr>
        <p:spPr>
          <a:xfrm>
            <a:off x="951538" y="859675"/>
            <a:ext cx="2601000" cy="50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Verdana"/>
                <a:ea typeface="Verdana"/>
                <a:cs typeface="Verdana"/>
                <a:sym typeface="Verdana"/>
              </a:rPr>
              <a:t>K-means</a:t>
            </a:r>
            <a:endParaRPr sz="1800">
              <a:solidFill>
                <a:schemeClr val="lt1"/>
              </a:solidFill>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9"/>
          <p:cNvSpPr txBox="1"/>
          <p:nvPr>
            <p:ph type="title"/>
          </p:nvPr>
        </p:nvSpPr>
        <p:spPr>
          <a:xfrm>
            <a:off x="587350" y="307476"/>
            <a:ext cx="7886700" cy="861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600"/>
              <a:t>HCS Sunspots</a:t>
            </a:r>
            <a:endParaRPr sz="3600"/>
          </a:p>
        </p:txBody>
      </p:sp>
      <p:sp>
        <p:nvSpPr>
          <p:cNvPr id="59" name="Google Shape;59;p9"/>
          <p:cNvSpPr txBox="1"/>
          <p:nvPr/>
        </p:nvSpPr>
        <p:spPr>
          <a:xfrm>
            <a:off x="610300" y="1479175"/>
            <a:ext cx="7840800" cy="30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solidFill>
                <a:schemeClr val="lt1"/>
              </a:solidFill>
              <a:latin typeface="Verdana"/>
              <a:ea typeface="Verdana"/>
              <a:cs typeface="Verdana"/>
              <a:sym typeface="Verdana"/>
            </a:endParaRPr>
          </a:p>
        </p:txBody>
      </p:sp>
      <p:pic>
        <p:nvPicPr>
          <p:cNvPr id="60" name="Google Shape;60;p9"/>
          <p:cNvPicPr preferRelativeResize="0"/>
          <p:nvPr/>
        </p:nvPicPr>
        <p:blipFill>
          <a:blip r:embed="rId3">
            <a:alphaModFix/>
          </a:blip>
          <a:stretch>
            <a:fillRect/>
          </a:stretch>
        </p:blipFill>
        <p:spPr>
          <a:xfrm>
            <a:off x="3886675" y="1479175"/>
            <a:ext cx="5090368" cy="3082500"/>
          </a:xfrm>
          <a:prstGeom prst="rect">
            <a:avLst/>
          </a:prstGeom>
          <a:noFill/>
          <a:ln>
            <a:noFill/>
          </a:ln>
        </p:spPr>
      </p:pic>
      <p:pic>
        <p:nvPicPr>
          <p:cNvPr id="61" name="Google Shape;61;p9"/>
          <p:cNvPicPr preferRelativeResize="0"/>
          <p:nvPr/>
        </p:nvPicPr>
        <p:blipFill>
          <a:blip r:embed="rId4">
            <a:alphaModFix/>
          </a:blip>
          <a:stretch>
            <a:fillRect/>
          </a:stretch>
        </p:blipFill>
        <p:spPr>
          <a:xfrm>
            <a:off x="198925" y="1626814"/>
            <a:ext cx="3570596" cy="2787226"/>
          </a:xfrm>
          <a:prstGeom prst="rect">
            <a:avLst/>
          </a:prstGeom>
          <a:noFill/>
          <a:ln cap="flat" cmpd="sng" w="9525">
            <a:solidFill>
              <a:schemeClr val="lt1"/>
            </a:solidFill>
            <a:prstDash val="solid"/>
            <a:round/>
            <a:headEnd len="sm" w="sm" type="none"/>
            <a:tailEnd len="sm" w="sm" type="none"/>
          </a:ln>
        </p:spPr>
      </p:pic>
      <p:sp>
        <p:nvSpPr>
          <p:cNvPr id="62" name="Google Shape;62;p9"/>
          <p:cNvSpPr txBox="1"/>
          <p:nvPr/>
        </p:nvSpPr>
        <p:spPr>
          <a:xfrm>
            <a:off x="978325" y="4414050"/>
            <a:ext cx="1819500" cy="29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solidFill>
                  <a:srgbClr val="FFFFFF"/>
                </a:solidFill>
                <a:latin typeface="Roboto"/>
                <a:ea typeface="Roboto"/>
                <a:cs typeface="Roboto"/>
                <a:sym typeface="Roboto"/>
              </a:rPr>
              <a:t>(MAG experiment, A. Balogh and E. Smith)</a:t>
            </a:r>
            <a:endParaRPr i="1" sz="700">
              <a:solidFill>
                <a:srgbClr val="FFFFFF"/>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0"/>
          <p:cNvSpPr txBox="1"/>
          <p:nvPr>
            <p:ph type="title"/>
          </p:nvPr>
        </p:nvSpPr>
        <p:spPr>
          <a:xfrm>
            <a:off x="587350" y="307476"/>
            <a:ext cx="7886700" cy="861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600"/>
              <a:t>HCS Forecast</a:t>
            </a:r>
            <a:endParaRPr sz="3600"/>
          </a:p>
        </p:txBody>
      </p:sp>
      <p:sp>
        <p:nvSpPr>
          <p:cNvPr id="68" name="Google Shape;68;p10"/>
          <p:cNvSpPr txBox="1"/>
          <p:nvPr/>
        </p:nvSpPr>
        <p:spPr>
          <a:xfrm>
            <a:off x="610300" y="1168775"/>
            <a:ext cx="7840800" cy="30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u="sng">
                <a:solidFill>
                  <a:schemeClr val="lt1"/>
                </a:solidFill>
                <a:latin typeface="Verdana"/>
                <a:ea typeface="Verdana"/>
                <a:cs typeface="Verdana"/>
                <a:sym typeface="Verdana"/>
              </a:rPr>
              <a:t>Outcome Variables</a:t>
            </a:r>
            <a:r>
              <a:rPr b="1" lang="en" sz="1600">
                <a:solidFill>
                  <a:schemeClr val="lt1"/>
                </a:solidFill>
                <a:latin typeface="Verdana"/>
                <a:ea typeface="Verdana"/>
                <a:cs typeface="Verdana"/>
                <a:sym typeface="Verdana"/>
              </a:rPr>
              <a:t>:</a:t>
            </a:r>
            <a:endParaRPr b="1" sz="1600">
              <a:solidFill>
                <a:schemeClr val="lt1"/>
              </a:solidFill>
              <a:latin typeface="Verdana"/>
              <a:ea typeface="Verdana"/>
              <a:cs typeface="Verdana"/>
              <a:sym typeface="Verdana"/>
            </a:endParaRPr>
          </a:p>
          <a:p>
            <a:pPr indent="-330200" lvl="0" marL="457200" rtl="0" algn="l">
              <a:spcBef>
                <a:spcPts val="0"/>
              </a:spcBef>
              <a:spcAft>
                <a:spcPts val="0"/>
              </a:spcAft>
              <a:buClr>
                <a:schemeClr val="lt1"/>
              </a:buClr>
              <a:buSzPts val="1600"/>
              <a:buFont typeface="Verdana"/>
              <a:buChar char="●"/>
            </a:pPr>
            <a:r>
              <a:rPr lang="en" sz="1600">
                <a:solidFill>
                  <a:schemeClr val="lt1"/>
                </a:solidFill>
                <a:latin typeface="Verdana"/>
                <a:ea typeface="Verdana"/>
                <a:cs typeface="Verdana"/>
                <a:sym typeface="Verdana"/>
              </a:rPr>
              <a:t>SD_70: Integral of wave slope at 70° latitude, quantifies HCS deviation from the equator.</a:t>
            </a:r>
            <a:endParaRPr sz="1600">
              <a:solidFill>
                <a:schemeClr val="lt1"/>
              </a:solidFill>
              <a:latin typeface="Verdana"/>
              <a:ea typeface="Verdana"/>
              <a:cs typeface="Verdana"/>
              <a:sym typeface="Verdana"/>
            </a:endParaRPr>
          </a:p>
          <a:p>
            <a:pPr indent="-330200" lvl="0" marL="457200" rtl="0" algn="l">
              <a:spcBef>
                <a:spcPts val="0"/>
              </a:spcBef>
              <a:spcAft>
                <a:spcPts val="0"/>
              </a:spcAft>
              <a:buClr>
                <a:schemeClr val="lt1"/>
              </a:buClr>
              <a:buSzPts val="1600"/>
              <a:buFont typeface="Verdana"/>
              <a:buChar char="●"/>
            </a:pPr>
            <a:r>
              <a:rPr lang="en" sz="1600">
                <a:solidFill>
                  <a:schemeClr val="lt1"/>
                </a:solidFill>
                <a:latin typeface="Verdana"/>
                <a:ea typeface="Verdana"/>
                <a:cs typeface="Verdana"/>
                <a:sym typeface="Verdana"/>
              </a:rPr>
              <a:t>SL_70_log10: Measures tilt of current plane at 70°, indicates HCS waviness.</a:t>
            </a:r>
            <a:endParaRPr sz="1600">
              <a:solidFill>
                <a:schemeClr val="lt1"/>
              </a:solidFill>
              <a:latin typeface="Verdana"/>
              <a:ea typeface="Verdana"/>
              <a:cs typeface="Verdana"/>
              <a:sym typeface="Verdana"/>
            </a:endParaRPr>
          </a:p>
          <a:p>
            <a:pPr indent="0" lvl="0" marL="457200" rtl="0" algn="l">
              <a:spcBef>
                <a:spcPts val="0"/>
              </a:spcBef>
              <a:spcAft>
                <a:spcPts val="0"/>
              </a:spcAft>
              <a:buNone/>
            </a:pPr>
            <a:r>
              <a:t/>
            </a:r>
            <a:endParaRPr sz="1600">
              <a:solidFill>
                <a:schemeClr val="lt1"/>
              </a:solidFill>
              <a:latin typeface="Verdana"/>
              <a:ea typeface="Verdana"/>
              <a:cs typeface="Verdana"/>
              <a:sym typeface="Verdana"/>
            </a:endParaRPr>
          </a:p>
          <a:p>
            <a:pPr indent="0" lvl="0" marL="0" rtl="0" algn="l">
              <a:spcBef>
                <a:spcPts val="0"/>
              </a:spcBef>
              <a:spcAft>
                <a:spcPts val="0"/>
              </a:spcAft>
              <a:buNone/>
            </a:pPr>
            <a:r>
              <a:rPr b="1" lang="en" sz="1600" u="sng">
                <a:solidFill>
                  <a:schemeClr val="lt1"/>
                </a:solidFill>
                <a:latin typeface="Verdana"/>
                <a:ea typeface="Verdana"/>
                <a:cs typeface="Verdana"/>
                <a:sym typeface="Verdana"/>
              </a:rPr>
              <a:t>Features Used</a:t>
            </a:r>
            <a:r>
              <a:rPr b="1" lang="en" sz="1600">
                <a:solidFill>
                  <a:schemeClr val="lt1"/>
                </a:solidFill>
                <a:latin typeface="Verdana"/>
                <a:ea typeface="Verdana"/>
                <a:cs typeface="Verdana"/>
                <a:sym typeface="Verdana"/>
              </a:rPr>
              <a:t>: </a:t>
            </a:r>
            <a:r>
              <a:rPr lang="en" sz="1600">
                <a:solidFill>
                  <a:schemeClr val="lt1"/>
                </a:solidFill>
                <a:latin typeface="Verdana"/>
                <a:ea typeface="Verdana"/>
                <a:cs typeface="Verdana"/>
                <a:sym typeface="Verdana"/>
              </a:rPr>
              <a:t>Date, Monthly Sunspots, Lag Columns</a:t>
            </a:r>
            <a:endParaRPr sz="1600">
              <a:solidFill>
                <a:schemeClr val="lt1"/>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t/>
            </a:r>
            <a:endParaRPr sz="1600">
              <a:solidFill>
                <a:schemeClr val="lt1"/>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b="1" lang="en" sz="1600" u="sng">
                <a:solidFill>
                  <a:schemeClr val="lt1"/>
                </a:solidFill>
                <a:latin typeface="Verdana"/>
                <a:ea typeface="Verdana"/>
                <a:cs typeface="Verdana"/>
                <a:sym typeface="Verdana"/>
              </a:rPr>
              <a:t>Model</a:t>
            </a:r>
            <a:r>
              <a:rPr b="1" lang="en" sz="1600">
                <a:solidFill>
                  <a:schemeClr val="lt1"/>
                </a:solidFill>
                <a:latin typeface="Verdana"/>
                <a:ea typeface="Verdana"/>
                <a:cs typeface="Verdana"/>
                <a:sym typeface="Verdana"/>
              </a:rPr>
              <a:t>: </a:t>
            </a:r>
            <a:r>
              <a:rPr lang="en" sz="1600">
                <a:solidFill>
                  <a:schemeClr val="lt1"/>
                </a:solidFill>
                <a:latin typeface="Verdana"/>
                <a:ea typeface="Verdana"/>
                <a:cs typeface="Verdana"/>
                <a:sym typeface="Verdana"/>
              </a:rPr>
              <a:t>Ridge Regression</a:t>
            </a:r>
            <a:endParaRPr sz="1600">
              <a:solidFill>
                <a:schemeClr val="lt1"/>
              </a:solidFill>
              <a:latin typeface="Verdana"/>
              <a:ea typeface="Verdana"/>
              <a:cs typeface="Verdana"/>
              <a:sym typeface="Verdana"/>
            </a:endParaRPr>
          </a:p>
          <a:p>
            <a:pPr indent="0" lvl="0" marL="0" rtl="0" algn="l">
              <a:spcBef>
                <a:spcPts val="0"/>
              </a:spcBef>
              <a:spcAft>
                <a:spcPts val="0"/>
              </a:spcAft>
              <a:buNone/>
            </a:pPr>
            <a:r>
              <a:t/>
            </a:r>
            <a:endParaRPr sz="1600">
              <a:solidFill>
                <a:schemeClr val="lt1"/>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b="1" lang="en" sz="1600" u="sng">
                <a:solidFill>
                  <a:schemeClr val="lt1"/>
                </a:solidFill>
                <a:latin typeface="Verdana"/>
                <a:ea typeface="Verdana"/>
                <a:cs typeface="Verdana"/>
                <a:sym typeface="Verdana"/>
              </a:rPr>
              <a:t>Performance (R²)</a:t>
            </a:r>
            <a:r>
              <a:rPr b="1" lang="en" sz="1600">
                <a:solidFill>
                  <a:schemeClr val="lt1"/>
                </a:solidFill>
                <a:latin typeface="Verdana"/>
                <a:ea typeface="Verdana"/>
                <a:cs typeface="Verdana"/>
                <a:sym typeface="Verdana"/>
              </a:rPr>
              <a:t>:</a:t>
            </a:r>
            <a:endParaRPr b="1" sz="1600">
              <a:solidFill>
                <a:schemeClr val="lt1"/>
              </a:solidFill>
              <a:latin typeface="Verdana"/>
              <a:ea typeface="Verdana"/>
              <a:cs typeface="Verdana"/>
              <a:sym typeface="Verdana"/>
            </a:endParaRPr>
          </a:p>
          <a:p>
            <a:pPr indent="-330200" lvl="0" marL="457200" rtl="0" algn="l">
              <a:spcBef>
                <a:spcPts val="0"/>
              </a:spcBef>
              <a:spcAft>
                <a:spcPts val="0"/>
              </a:spcAft>
              <a:buClr>
                <a:schemeClr val="lt1"/>
              </a:buClr>
              <a:buSzPts val="1600"/>
              <a:buFont typeface="Verdana"/>
              <a:buChar char="●"/>
            </a:pPr>
            <a:r>
              <a:rPr lang="en" sz="1600">
                <a:solidFill>
                  <a:schemeClr val="lt1"/>
                </a:solidFill>
                <a:latin typeface="Verdana"/>
                <a:ea typeface="Verdana"/>
                <a:cs typeface="Verdana"/>
                <a:sym typeface="Verdana"/>
              </a:rPr>
              <a:t>SD_70: 0.78</a:t>
            </a:r>
            <a:endParaRPr sz="1600">
              <a:solidFill>
                <a:schemeClr val="lt1"/>
              </a:solidFill>
              <a:latin typeface="Verdana"/>
              <a:ea typeface="Verdana"/>
              <a:cs typeface="Verdana"/>
              <a:sym typeface="Verdana"/>
            </a:endParaRPr>
          </a:p>
          <a:p>
            <a:pPr indent="-330200" lvl="0" marL="457200" rtl="0" algn="l">
              <a:spcBef>
                <a:spcPts val="0"/>
              </a:spcBef>
              <a:spcAft>
                <a:spcPts val="0"/>
              </a:spcAft>
              <a:buClr>
                <a:schemeClr val="lt1"/>
              </a:buClr>
              <a:buSzPts val="1600"/>
              <a:buFont typeface="Verdana"/>
              <a:buChar char="●"/>
            </a:pPr>
            <a:r>
              <a:rPr lang="en" sz="1600">
                <a:solidFill>
                  <a:schemeClr val="lt1"/>
                </a:solidFill>
                <a:latin typeface="Verdana"/>
                <a:ea typeface="Verdana"/>
                <a:cs typeface="Verdana"/>
                <a:sym typeface="Verdana"/>
              </a:rPr>
              <a:t>SL_70_log10: 0.59</a:t>
            </a:r>
            <a:endParaRPr sz="1600">
              <a:solidFill>
                <a:schemeClr val="lt1"/>
              </a:solidFill>
              <a:latin typeface="Verdana"/>
              <a:ea typeface="Verdana"/>
              <a:cs typeface="Verdana"/>
              <a:sym typeface="Verdana"/>
            </a:endParaRPr>
          </a:p>
          <a:p>
            <a:pPr indent="0" lvl="0" marL="0" rtl="0" algn="l">
              <a:spcBef>
                <a:spcPts val="0"/>
              </a:spcBef>
              <a:spcAft>
                <a:spcPts val="0"/>
              </a:spcAft>
              <a:buNone/>
            </a:pPr>
            <a:r>
              <a:t/>
            </a:r>
            <a:endParaRPr sz="1700">
              <a:solidFill>
                <a:schemeClr val="lt1"/>
              </a:solidFill>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1"/>
          <p:cNvSpPr txBox="1"/>
          <p:nvPr>
            <p:ph type="title"/>
          </p:nvPr>
        </p:nvSpPr>
        <p:spPr>
          <a:xfrm>
            <a:off x="587350" y="307476"/>
            <a:ext cx="7886700" cy="861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600"/>
              <a:t>HCS Forecast Results</a:t>
            </a:r>
            <a:endParaRPr sz="3600"/>
          </a:p>
        </p:txBody>
      </p:sp>
      <p:sp>
        <p:nvSpPr>
          <p:cNvPr id="74" name="Google Shape;74;p11"/>
          <p:cNvSpPr txBox="1"/>
          <p:nvPr/>
        </p:nvSpPr>
        <p:spPr>
          <a:xfrm>
            <a:off x="610300" y="1479175"/>
            <a:ext cx="7840800" cy="30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700">
              <a:solidFill>
                <a:schemeClr val="lt1"/>
              </a:solidFill>
              <a:latin typeface="Verdana"/>
              <a:ea typeface="Verdana"/>
              <a:cs typeface="Verdana"/>
              <a:sym typeface="Verdana"/>
            </a:endParaRPr>
          </a:p>
        </p:txBody>
      </p:sp>
      <p:pic>
        <p:nvPicPr>
          <p:cNvPr id="75" name="Google Shape;75;p11"/>
          <p:cNvPicPr preferRelativeResize="0"/>
          <p:nvPr/>
        </p:nvPicPr>
        <p:blipFill>
          <a:blip r:embed="rId3">
            <a:alphaModFix/>
          </a:blip>
          <a:stretch>
            <a:fillRect/>
          </a:stretch>
        </p:blipFill>
        <p:spPr>
          <a:xfrm>
            <a:off x="1246013" y="1479175"/>
            <a:ext cx="6651962" cy="3082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2"/>
          <p:cNvSpPr txBox="1"/>
          <p:nvPr>
            <p:ph type="title"/>
          </p:nvPr>
        </p:nvSpPr>
        <p:spPr>
          <a:xfrm>
            <a:off x="587350" y="307476"/>
            <a:ext cx="7886700" cy="861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200"/>
              <a:t>Conclusions &amp; Recommendations</a:t>
            </a:r>
            <a:endParaRPr sz="3200"/>
          </a:p>
        </p:txBody>
      </p:sp>
      <p:sp>
        <p:nvSpPr>
          <p:cNvPr id="81" name="Google Shape;81;p12"/>
          <p:cNvSpPr txBox="1"/>
          <p:nvPr/>
        </p:nvSpPr>
        <p:spPr>
          <a:xfrm>
            <a:off x="610300" y="1479175"/>
            <a:ext cx="7840800" cy="3082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lt1"/>
              </a:buClr>
              <a:buSzPts val="2400"/>
              <a:buFont typeface="Verdana"/>
              <a:buChar char="●"/>
            </a:pPr>
            <a:r>
              <a:rPr lang="en" sz="2400">
                <a:solidFill>
                  <a:schemeClr val="lt1"/>
                </a:solidFill>
                <a:latin typeface="Verdana"/>
                <a:ea typeface="Verdana"/>
                <a:cs typeface="Verdana"/>
                <a:sym typeface="Verdana"/>
              </a:rPr>
              <a:t>Collect more HCS index data to refine models.</a:t>
            </a:r>
            <a:endParaRPr sz="2400">
              <a:solidFill>
                <a:schemeClr val="lt1"/>
              </a:solidFill>
              <a:latin typeface="Verdana"/>
              <a:ea typeface="Verdana"/>
              <a:cs typeface="Verdana"/>
              <a:sym typeface="Verdana"/>
            </a:endParaRPr>
          </a:p>
          <a:p>
            <a:pPr indent="-381000" lvl="0" marL="457200" rtl="0" algn="l">
              <a:spcBef>
                <a:spcPts val="0"/>
              </a:spcBef>
              <a:spcAft>
                <a:spcPts val="0"/>
              </a:spcAft>
              <a:buClr>
                <a:schemeClr val="lt1"/>
              </a:buClr>
              <a:buSzPts val="2400"/>
              <a:buFont typeface="Verdana"/>
              <a:buChar char="●"/>
            </a:pPr>
            <a:r>
              <a:rPr lang="en" sz="2400">
                <a:solidFill>
                  <a:schemeClr val="lt1"/>
                </a:solidFill>
                <a:latin typeface="Verdana"/>
                <a:ea typeface="Verdana"/>
                <a:cs typeface="Verdana"/>
                <a:sym typeface="Verdana"/>
              </a:rPr>
              <a:t>Incorporate additional features like solar wind data to boost forecasting </a:t>
            </a:r>
            <a:r>
              <a:rPr lang="en" sz="2400">
                <a:solidFill>
                  <a:schemeClr val="lt1"/>
                </a:solidFill>
                <a:latin typeface="Verdana"/>
                <a:ea typeface="Verdana"/>
                <a:cs typeface="Verdana"/>
                <a:sym typeface="Verdana"/>
              </a:rPr>
              <a:t>accuracy.</a:t>
            </a:r>
            <a:endParaRPr sz="2400">
              <a:solidFill>
                <a:schemeClr val="lt1"/>
              </a:solidFill>
              <a:latin typeface="Verdana"/>
              <a:ea typeface="Verdana"/>
              <a:cs typeface="Verdana"/>
              <a:sym typeface="Verdana"/>
            </a:endParaRPr>
          </a:p>
          <a:p>
            <a:pPr indent="0" lvl="0" marL="0" rtl="0" algn="l">
              <a:spcBef>
                <a:spcPts val="0"/>
              </a:spcBef>
              <a:spcAft>
                <a:spcPts val="0"/>
              </a:spcAft>
              <a:buNone/>
            </a:pPr>
            <a:r>
              <a:t/>
            </a:r>
            <a:endParaRPr sz="2400">
              <a:solidFill>
                <a:schemeClr val="lt1"/>
              </a:solidFill>
              <a:latin typeface="Verdana"/>
              <a:ea typeface="Verdana"/>
              <a:cs typeface="Verdana"/>
              <a:sym typeface="Verdana"/>
            </a:endParaRPr>
          </a:p>
          <a:p>
            <a:pPr indent="0" lvl="0" marL="0" rtl="0" algn="l">
              <a:spcBef>
                <a:spcPts val="0"/>
              </a:spcBef>
              <a:spcAft>
                <a:spcPts val="0"/>
              </a:spcAft>
              <a:buNone/>
            </a:pPr>
            <a:r>
              <a:t/>
            </a:r>
            <a:endParaRPr sz="2400">
              <a:solidFill>
                <a:schemeClr val="lt1"/>
              </a:solidFill>
              <a:latin typeface="Verdana"/>
              <a:ea typeface="Verdana"/>
              <a:cs typeface="Verdana"/>
              <a:sym typeface="Verdana"/>
            </a:endParaRPr>
          </a:p>
          <a:p>
            <a:pPr indent="0" lvl="0" marL="0" rtl="0" algn="l">
              <a:spcBef>
                <a:spcPts val="0"/>
              </a:spcBef>
              <a:spcAft>
                <a:spcPts val="0"/>
              </a:spcAft>
              <a:buNone/>
            </a:pPr>
            <a:r>
              <a:t/>
            </a:r>
            <a:endParaRPr b="1" sz="2400">
              <a:solidFill>
                <a:schemeClr val="lt1"/>
              </a:solidFill>
              <a:latin typeface="Verdana"/>
              <a:ea typeface="Verdana"/>
              <a:cs typeface="Verdana"/>
              <a:sym typeface="Verdan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idx="1" type="body"/>
          </p:nvPr>
        </p:nvSpPr>
        <p:spPr>
          <a:xfrm>
            <a:off x="324909" y="2500423"/>
            <a:ext cx="8494200" cy="4188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Clr>
                <a:schemeClr val="dk1"/>
              </a:buClr>
              <a:buSzPts val="1100"/>
              <a:buFont typeface="Arial"/>
              <a:buNone/>
            </a:pPr>
            <a:r>
              <a:rPr lang="en" sz="3200"/>
              <a:t>Thanks!</a:t>
            </a:r>
            <a:endParaRPr sz="3200"/>
          </a:p>
          <a:p>
            <a:pPr indent="0" lvl="0" marL="0" rtl="0" algn="ctr">
              <a:spcBef>
                <a:spcPts val="800"/>
              </a:spcBef>
              <a:spcAft>
                <a:spcPts val="0"/>
              </a:spcAft>
              <a:buNone/>
            </a:pPr>
            <a:r>
              <a:t/>
            </a:r>
            <a:endParaRPr sz="3200"/>
          </a:p>
        </p:txBody>
      </p:sp>
    </p:spTree>
  </p:cSld>
  <p:clrMapOvr>
    <a:masterClrMapping/>
  </p:clrMapOvr>
</p:sld>
</file>

<file path=ppt/theme/theme1.xml><?xml version="1.0" encoding="utf-8"?>
<a:theme xmlns:a="http://schemas.openxmlformats.org/drawingml/2006/main" xmlns:r="http://schemas.openxmlformats.org/officeDocument/2006/relationships" name="verdana-degrees1">
  <a:themeElements>
    <a:clrScheme name="verdana-degrees1">
      <a:dk1>
        <a:srgbClr val="000000"/>
      </a:dk1>
      <a:lt1>
        <a:srgbClr val="FFFFFF"/>
      </a:lt1>
      <a:dk2>
        <a:srgbClr val="44546A"/>
      </a:dk2>
      <a:lt2>
        <a:srgbClr val="E7E6E6"/>
      </a:lt2>
      <a:accent1>
        <a:srgbClr val="1769A5"/>
      </a:accent1>
      <a:accent2>
        <a:srgbClr val="DF6429"/>
      </a:accent2>
      <a:accent3>
        <a:srgbClr val="A5A5A5"/>
      </a:accent3>
      <a:accent4>
        <a:srgbClr val="FFC000"/>
      </a:accent4>
      <a:accent5>
        <a:srgbClr val="00AA9F"/>
      </a:accent5>
      <a:accent6>
        <a:srgbClr val="A9A525"/>
      </a:accent6>
      <a:hlink>
        <a:srgbClr val="0563DD"/>
      </a:hlink>
      <a:folHlink>
        <a:srgbClr val="954F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